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EB Garamon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FA48AE-4400-47F8-BC53-A5E1EA6369D1}">
  <a:tblStyle styleId="{7EFA48AE-4400-47F8-BC53-A5E1EA6369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EBGaramond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BGaramond-italic.fntdata"/><Relationship Id="rId25" Type="http://schemas.openxmlformats.org/officeDocument/2006/relationships/font" Target="fonts/EBGaramond-bold.fntdata"/><Relationship Id="rId27" Type="http://schemas.openxmlformats.org/officeDocument/2006/relationships/font" Target="fonts/EBGaramon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e96c9159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e96c9159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Generally, the lower the price (but not too low), the more number of reviews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ea55e37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ea55e37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nights go by intervals, clearest in Brooklyn and Queens. For 4 boroughs, after 10, it goes by interval of 5. For Manhattan, it goes by intervals of 30.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ea55e37e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ea55e37e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e96c9159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e96c9159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5d0af54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5d0af54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</a:t>
            </a:r>
            <a:r>
              <a:rPr i="1" lang="en"/>
              <a:t>Borough</a:t>
            </a:r>
            <a:r>
              <a:rPr lang="en"/>
              <a:t> is a categorical </a:t>
            </a:r>
            <a:r>
              <a:rPr lang="en"/>
              <a:t>variable</a:t>
            </a:r>
            <a:r>
              <a:rPr lang="en"/>
              <a:t>. It is converted to a dummy </a:t>
            </a:r>
            <a:r>
              <a:rPr lang="en"/>
              <a:t>variable which is three columns of boolean values.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5d0af54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5d0af54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5d0af54a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5d0af54a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5d0af54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5d0af54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e96c9159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e96c9159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eba9c81e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eba9c81e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eba9c81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eba9c81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eba9c81e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eba9c81e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eba9c81e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eba9c81e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a55e37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ea55e37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f6c4c3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f6c4c3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ea55e37e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ea55e37e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672350" y="672300"/>
            <a:ext cx="7844100" cy="3798900"/>
          </a:xfrm>
          <a:prstGeom prst="rect">
            <a:avLst/>
          </a:prstGeom>
          <a:solidFill>
            <a:srgbClr val="FFFFFF">
              <a:alpha val="70950"/>
            </a:srgbClr>
          </a:solidFill>
          <a:ln cap="flat" cmpd="sng" w="1905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EB Garamond"/>
                <a:ea typeface="EB Garamond"/>
                <a:cs typeface="EB Garamond"/>
                <a:sym typeface="EB Garamond"/>
              </a:rPr>
              <a:t>Airbnb in New York City Analysis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Group 3 </a:t>
            </a:r>
            <a:endParaRPr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CIS 9650</a:t>
            </a:r>
            <a:endParaRPr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31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 vs Number of Reviews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25" y="981200"/>
            <a:ext cx="2776250" cy="18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725" y="981200"/>
            <a:ext cx="2776250" cy="185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2125" y="981200"/>
            <a:ext cx="2776211" cy="18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475" y="2984425"/>
            <a:ext cx="2655725" cy="17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7950" y="2984425"/>
            <a:ext cx="2655725" cy="17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75" y="997551"/>
            <a:ext cx="2729200" cy="18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575" y="1007476"/>
            <a:ext cx="2729200" cy="18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300" y="1007462"/>
            <a:ext cx="2729200" cy="18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2650" y="2989250"/>
            <a:ext cx="2729200" cy="18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9225" y="2989250"/>
            <a:ext cx="2729200" cy="18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31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 vs Minimum Nights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33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Price by Neighborhood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850" y="1299850"/>
            <a:ext cx="4207738" cy="299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50" y="1299850"/>
            <a:ext cx="4502424" cy="29905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0" l="22547" r="19204" t="0"/>
          <a:stretch/>
        </p:blipFill>
        <p:spPr>
          <a:xfrm>
            <a:off x="0" y="0"/>
            <a:ext cx="4493550" cy="51435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25"/>
          <p:cNvSpPr txBox="1"/>
          <p:nvPr/>
        </p:nvSpPr>
        <p:spPr>
          <a:xfrm>
            <a:off x="4415100" y="1389525"/>
            <a:ext cx="44151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4. Statistical Analysis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97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Linear Regression: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599600"/>
            <a:ext cx="6604576" cy="37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205025" y="4385800"/>
            <a:ext cx="8825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 did a linear regression analysis to see the effect of the above variables on the price. Although some </a:t>
            </a:r>
            <a:r>
              <a:rPr lang="en" sz="1100">
                <a:solidFill>
                  <a:schemeClr val="dk1"/>
                </a:solidFill>
              </a:rPr>
              <a:t>predictor</a:t>
            </a:r>
            <a:r>
              <a:rPr lang="en" sz="1100">
                <a:solidFill>
                  <a:schemeClr val="dk1"/>
                </a:solidFill>
              </a:rPr>
              <a:t> coefficients are significant but the R-squared value is </a:t>
            </a:r>
            <a:r>
              <a:rPr lang="en" sz="1100">
                <a:solidFill>
                  <a:schemeClr val="dk1"/>
                </a:solidFill>
              </a:rPr>
              <a:t>extremely</a:t>
            </a:r>
            <a:r>
              <a:rPr lang="en" sz="1100">
                <a:solidFill>
                  <a:schemeClr val="dk1"/>
                </a:solidFill>
              </a:rPr>
              <a:t> low (0.039). Only 3.9% of price </a:t>
            </a:r>
            <a:r>
              <a:rPr lang="en" sz="1100">
                <a:solidFill>
                  <a:schemeClr val="dk1"/>
                </a:solidFill>
              </a:rPr>
              <a:t>variability</a:t>
            </a:r>
            <a:r>
              <a:rPr lang="en" sz="1100">
                <a:solidFill>
                  <a:schemeClr val="dk1"/>
                </a:solidFill>
              </a:rPr>
              <a:t> comes from those </a:t>
            </a:r>
            <a:r>
              <a:rPr lang="en" sz="1100">
                <a:solidFill>
                  <a:schemeClr val="dk1"/>
                </a:solidFill>
              </a:rPr>
              <a:t>variables. Therefore the model cannot predict the price. Mean squared error: 92699.09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97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Regularization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: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205025" y="4385800"/>
            <a:ext cx="8825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/>
        </p:nvSpPr>
        <p:spPr>
          <a:xfrm>
            <a:off x="356575" y="695300"/>
            <a:ext cx="8201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Ridge and Lasso regression as two regularization method improved the Mean Sum of Squares but it did not improve the model over all. </a:t>
            </a:r>
            <a:r>
              <a:rPr lang="en"/>
              <a:t>Regularization</a:t>
            </a:r>
            <a:r>
              <a:rPr lang="en"/>
              <a:t> parameter were obtained by 5 fold cross validation. (1 for Ridge and 0.01 for Lasso)</a:t>
            </a:r>
            <a:endParaRPr/>
          </a:p>
        </p:txBody>
      </p:sp>
      <p:graphicFrame>
        <p:nvGraphicFramePr>
          <p:cNvPr id="154" name="Google Shape;154;p27"/>
          <p:cNvGraphicFramePr/>
          <p:nvPr/>
        </p:nvGraphicFramePr>
        <p:xfrm>
          <a:off x="2298550" y="1816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{7EFA48AE-4400-47F8-BC53-A5E1EA6369D1}</a:tableStyleId>
              </a:tblPr>
              <a:tblGrid>
                <a:gridCol w="1809750"/>
                <a:gridCol w="1809750"/>
              </a:tblGrid>
              <a:tr h="4075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Ridge and Lasso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RMSE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271.95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R-Squared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RSME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304.46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R-Squared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0.0308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97775" y="-89150"/>
            <a:ext cx="85206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Predict Type of a Property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Binary Classification with Logistic Regression and Random Forest</a:t>
            </a:r>
            <a:r>
              <a:rPr lang="en" sz="2000">
                <a:latin typeface="EB Garamond"/>
                <a:ea typeface="EB Garamond"/>
                <a:cs typeface="EB Garamond"/>
                <a:sym typeface="EB Garamond"/>
              </a:rPr>
              <a:t>:</a:t>
            </a:r>
            <a:endParaRPr sz="2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97775" y="766500"/>
            <a:ext cx="8201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would like to see if “</a:t>
            </a:r>
            <a:r>
              <a:rPr lang="en"/>
              <a:t>Latitude</a:t>
            </a:r>
            <a:r>
              <a:rPr lang="en"/>
              <a:t>”, “Longitude”, “Minimum nights” “Reviews per month”, “Listing counts” and “</a:t>
            </a:r>
            <a:r>
              <a:rPr lang="en"/>
              <a:t>Availability”</a:t>
            </a:r>
            <a:r>
              <a:rPr lang="en"/>
              <a:t> can predict if the property is the entire house/apartment or it is a room.</a:t>
            </a:r>
            <a:endParaRPr/>
          </a:p>
        </p:txBody>
      </p:sp>
      <p:graphicFrame>
        <p:nvGraphicFramePr>
          <p:cNvPr id="161" name="Google Shape;161;p28"/>
          <p:cNvGraphicFramePr/>
          <p:nvPr/>
        </p:nvGraphicFramePr>
        <p:xfrm>
          <a:off x="176538" y="3503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{7EFA48AE-4400-47F8-BC53-A5E1EA6369D1}</a:tableStyleId>
              </a:tblPr>
              <a:tblGrid>
                <a:gridCol w="1514600"/>
                <a:gridCol w="1457200"/>
              </a:tblGrid>
              <a:tr h="4225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Logistic Regression Confusion Matrix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4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5060 (True Negative)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6764 (False Positive)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4149 (False Negative)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8475 (True Positive)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175" y="1481975"/>
            <a:ext cx="4876351" cy="18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00" y="1359625"/>
            <a:ext cx="3289125" cy="1898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4" name="Google Shape;164;p28"/>
          <p:cNvGraphicFramePr/>
          <p:nvPr/>
        </p:nvGraphicFramePr>
        <p:xfrm>
          <a:off x="3297363" y="348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{7EFA48AE-4400-47F8-BC53-A5E1EA6369D1}</a:tableStyleId>
              </a:tblPr>
              <a:tblGrid>
                <a:gridCol w="1514600"/>
                <a:gridCol w="1457200"/>
              </a:tblGrid>
              <a:tr h="4225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Random Forest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 Confusion Matrix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4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8049</a:t>
                      </a:r>
                      <a:r>
                        <a:rPr lang="en" sz="1000"/>
                        <a:t> (True Negative)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3775</a:t>
                      </a:r>
                      <a:r>
                        <a:rPr lang="en" sz="1000"/>
                        <a:t> (False Positive)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2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3472 </a:t>
                      </a:r>
                      <a:r>
                        <a:rPr lang="en" sz="1000"/>
                        <a:t>(False Negative)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9152</a:t>
                      </a:r>
                      <a:r>
                        <a:rPr lang="en" sz="1000"/>
                        <a:t> (True Positive)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5" name="Google Shape;165;p28"/>
          <p:cNvGraphicFramePr/>
          <p:nvPr/>
        </p:nvGraphicFramePr>
        <p:xfrm>
          <a:off x="6609488" y="347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{7EFA48AE-4400-47F8-BC53-A5E1EA6369D1}</a:tableStyleId>
              </a:tblPr>
              <a:tblGrid>
                <a:gridCol w="1165075"/>
                <a:gridCol w="1120950"/>
              </a:tblGrid>
              <a:tr h="404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Accuracy Score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46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Logistic Regression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55%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0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Random Forest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69%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97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Binary Classification with Random Forest: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205025" y="4385800"/>
            <a:ext cx="8825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/>
        </p:nvSpPr>
        <p:spPr>
          <a:xfrm>
            <a:off x="356575" y="695300"/>
            <a:ext cx="82011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would like to see if “Minimum nights” “Reviews per month”, “Listing counts” and “Availability” can predict if the price of a private room in Manhattan is above average or below average by applying Random Forest method. 70% of the data is used for the train and 30% for the test set</a:t>
            </a:r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401150" y="3975750"/>
            <a:ext cx="86289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score for Random Forest is 0.72. That mean only 72% of time it predict correctly whether a room in Manhattan is expensive or not compared to the mean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0" y="1694550"/>
            <a:ext cx="3075050" cy="22317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29"/>
          <p:cNvGraphicFramePr/>
          <p:nvPr/>
        </p:nvGraphicFramePr>
        <p:xfrm>
          <a:off x="33514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{7EFA48AE-4400-47F8-BC53-A5E1EA6369D1}</a:tableStyleId>
              </a:tblPr>
              <a:tblGrid>
                <a:gridCol w="1194725"/>
                <a:gridCol w="1194725"/>
                <a:gridCol w="1301700"/>
              </a:tblGrid>
              <a:tr h="5004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Random forest Confusion Matrix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  <a:tc hMerge="1"/>
              </a:tr>
              <a:tr h="6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Predicted 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6" name="Google Shape;176;p29"/>
          <p:cNvGraphicFramePr/>
          <p:nvPr/>
        </p:nvGraphicFramePr>
        <p:xfrm>
          <a:off x="7234200" y="17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{7EFA48AE-4400-47F8-BC53-A5E1EA6369D1}</a:tableStyleId>
              </a:tblPr>
              <a:tblGrid>
                <a:gridCol w="770750"/>
                <a:gridCol w="839750"/>
              </a:tblGrid>
              <a:tr h="10513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Standardized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Confusion Matrix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 hMerge="1"/>
              </a:tr>
              <a:tr h="50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 amt="62000"/>
          </a:blip>
          <a:srcRect b="16205" l="0" r="685" t="0"/>
          <a:stretch/>
        </p:blipFill>
        <p:spPr>
          <a:xfrm>
            <a:off x="-31425" y="0"/>
            <a:ext cx="9175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76800" y="840450"/>
            <a:ext cx="7790400" cy="3462600"/>
          </a:xfrm>
          <a:prstGeom prst="rect">
            <a:avLst/>
          </a:prstGeom>
          <a:solidFill>
            <a:srgbClr val="FFFFFF">
              <a:alpha val="79330"/>
            </a:srgbClr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 Agenda</a:t>
            </a:r>
            <a:endParaRPr sz="32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160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Summary of Dataset 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Data Visualization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6700" lvl="0" marL="628650" rtl="0" algn="l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AutoNum type="arabicPeriod"/>
            </a:pPr>
            <a:r>
              <a:rPr lang="en" sz="2400">
                <a:latin typeface="EB Garamond"/>
                <a:ea typeface="EB Garamond"/>
                <a:cs typeface="EB Garamond"/>
                <a:sym typeface="EB Garamond"/>
              </a:rPr>
              <a:t>Statistical Analysis</a:t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-1557475" y="582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rtl="0" algn="ctr">
              <a:spcBef>
                <a:spcPts val="0"/>
              </a:spcBef>
              <a:spcAft>
                <a:spcPts val="0"/>
              </a:spcAft>
              <a:buSzPts val="5000"/>
              <a:buFont typeface="EB Garamond"/>
              <a:buAutoNum type="arabicPeriod"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0" y="2150875"/>
            <a:ext cx="365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2</a:t>
            </a: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. </a:t>
            </a: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Summary of Dataset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27087" r="0" t="0"/>
          <a:stretch/>
        </p:blipFill>
        <p:spPr>
          <a:xfrm>
            <a:off x="4288125" y="25"/>
            <a:ext cx="48549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Description of Dataset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Data Cleaning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69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EB Garamond"/>
                <a:ea typeface="EB Garamond"/>
                <a:cs typeface="EB Garamond"/>
                <a:sym typeface="EB Garamond"/>
              </a:rPr>
              <a:t>3. Data Visualizations</a:t>
            </a:r>
            <a:endParaRPr sz="5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16114" r="0" t="0"/>
          <a:stretch/>
        </p:blipFill>
        <p:spPr>
          <a:xfrm>
            <a:off x="0" y="1509994"/>
            <a:ext cx="9144000" cy="363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General Observations by Borough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0" y="1917399"/>
            <a:ext cx="2983425" cy="19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324" y="1933250"/>
            <a:ext cx="2902446" cy="19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2325" y="1917400"/>
            <a:ext cx="3073270" cy="19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General Observations by Room Type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50" y="1671939"/>
            <a:ext cx="2981638" cy="225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153" y="1671939"/>
            <a:ext cx="2901744" cy="225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331" y="1671925"/>
            <a:ext cx="2821794" cy="225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09F39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